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413"/>
    <p:restoredTop sz="93447"/>
  </p:normalViewPr>
  <p:slideViewPr>
    <p:cSldViewPr snapToGrid="0" snapToObjects="1">
      <p:cViewPr varScale="1">
        <p:scale>
          <a:sx n="59" d="100"/>
          <a:sy n="59" d="100"/>
        </p:scale>
        <p:origin x="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6F7D-3F67-DD4B-A5FD-27856A97FA8B}" type="datetimeFigureOut">
              <a:rPr lang="en-US" smtClean="0"/>
              <a:t>9/17/20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1058-1BCD-9C43-B62D-213891EBD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97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6F7D-3F67-DD4B-A5FD-27856A97FA8B}" type="datetimeFigureOut">
              <a:rPr lang="en-US" smtClean="0"/>
              <a:t>9/17/20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1058-1BCD-9C43-B62D-213891EBD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140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6F7D-3F67-DD4B-A5FD-27856A97FA8B}" type="datetimeFigureOut">
              <a:rPr lang="en-US" smtClean="0"/>
              <a:t>9/17/20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1058-1BCD-9C43-B62D-213891EBD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9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6F7D-3F67-DD4B-A5FD-27856A97FA8B}" type="datetimeFigureOut">
              <a:rPr lang="en-US" smtClean="0"/>
              <a:t>9/17/20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1058-1BCD-9C43-B62D-213891EBD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12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6F7D-3F67-DD4B-A5FD-27856A97FA8B}" type="datetimeFigureOut">
              <a:rPr lang="en-US" smtClean="0"/>
              <a:t>9/17/20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1058-1BCD-9C43-B62D-213891EBD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07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6F7D-3F67-DD4B-A5FD-27856A97FA8B}" type="datetimeFigureOut">
              <a:rPr lang="en-US" smtClean="0"/>
              <a:t>9/17/20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1058-1BCD-9C43-B62D-213891EBD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821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6F7D-3F67-DD4B-A5FD-27856A97FA8B}" type="datetimeFigureOut">
              <a:rPr lang="en-US" smtClean="0"/>
              <a:t>9/17/20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1058-1BCD-9C43-B62D-213891EBD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333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6F7D-3F67-DD4B-A5FD-27856A97FA8B}" type="datetimeFigureOut">
              <a:rPr lang="en-US" smtClean="0"/>
              <a:t>9/17/20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1058-1BCD-9C43-B62D-213891EBD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08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6F7D-3F67-DD4B-A5FD-27856A97FA8B}" type="datetimeFigureOut">
              <a:rPr lang="en-US" smtClean="0"/>
              <a:t>9/17/20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1058-1BCD-9C43-B62D-213891EBD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18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6F7D-3F67-DD4B-A5FD-27856A97FA8B}" type="datetimeFigureOut">
              <a:rPr lang="en-US" smtClean="0"/>
              <a:t>9/17/20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1058-1BCD-9C43-B62D-213891EBD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06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6F7D-3F67-DD4B-A5FD-27856A97FA8B}" type="datetimeFigureOut">
              <a:rPr lang="en-US" smtClean="0"/>
              <a:t>9/17/20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41058-1BCD-9C43-B62D-213891EBD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71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E6F7D-3F67-DD4B-A5FD-27856A97FA8B}" type="datetimeFigureOut">
              <a:rPr lang="en-US" smtClean="0"/>
              <a:t>9/17/20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41058-1BCD-9C43-B62D-213891EBD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1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llinoisreportcard.com/school.aspx?source=studentcharacteristics&amp;source2=studentdemographics&amp;Schoolid=150162990250764" TargetMode="External"/><Relationship Id="rId2" Type="http://schemas.openxmlformats.org/officeDocument/2006/relationships/hyperlink" Target="https://www.brookings.edu/research/elite-or-elitist-lessons-for-colleges-from-selective-high-school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wixstatic.com/ugd/1c478c_f14e1d13df45444c883bbf6590129bd7.pdf" TargetMode="External"/><Relationship Id="rId2" Type="http://schemas.openxmlformats.org/officeDocument/2006/relationships/hyperlink" Target="https://cdn.givingcompass.org/wp-content/uploads/2019/02/22123200/1c478c_4de7a85cae884c53a8d48750e085817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ashingtonpost.com/education/2019/08/27/nyc-school-diversity-panel-recommends-ending-gifted-programs-public-schools-one-member-explains-surprising-decision/" TargetMode="External"/><Relationship Id="rId5" Type="http://schemas.openxmlformats.org/officeDocument/2006/relationships/hyperlink" Target="https://www.nydailynews.com/opinion/ny-oped-the-integration-imperative-20190218-story.html" TargetMode="External"/><Relationship Id="rId4" Type="http://schemas.openxmlformats.org/officeDocument/2006/relationships/hyperlink" Target="https://www.washingtonpost.com/education/2019/02/12/new-york-city-should-set-ambitious-diversity-goals-public-schools-new-report-by-panel-commissioned-by-mayor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times.com/2014/06/23/opinion/new-york-citys-top-public-schools-need-diversity.html" TargetMode="External"/><Relationship Id="rId2" Type="http://schemas.openxmlformats.org/officeDocument/2006/relationships/hyperlink" Target="https://www.cpsboe.org/content/documents/boardmeetingmagnetselectivepolicypresentation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aschoolreport.com/kahlenberg-school-segregation-isnt-a-big-issue-in-l-a-but-it-should-be-n-y-and-chicago-are-working-to-integrate-their-schools-and-l-a-should-too-gonezs-proposal-is/" TargetMode="External"/><Relationship Id="rId4" Type="http://schemas.openxmlformats.org/officeDocument/2006/relationships/hyperlink" Target="https://www.brookings.edu/research/elite-or-elitist-lessons-for-colleges-from-selective-high-school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ivilrightsproject.ucla.edu/research/k-12-education/integration-and-diversity/ny-norflet-report-placeholder/Kucsera-New-York-Extreme-Segregation-2014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ydailynews.com/news/politics/ny-de-blasio-schools-diversity-20190610-mb4njjkphbblrhybhd5axww7j4-story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llinoisreportcard.com/school.aspx?source=studentcharacteristics&amp;source2=lowincome&amp;Schoolid=15016299025076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Tale of Three Cities:</a:t>
            </a:r>
            <a:br>
              <a:rPr lang="en-US" dirty="0"/>
            </a:br>
            <a:r>
              <a:rPr lang="en-US" dirty="0"/>
              <a:t>NYC, Chicago, and LA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Richard D. Kahlenberg</a:t>
            </a:r>
          </a:p>
          <a:p>
            <a:r>
              <a:rPr lang="en-US" dirty="0"/>
              <a:t>Senior Fellow, The Century Foundation</a:t>
            </a:r>
          </a:p>
          <a:p>
            <a:r>
              <a:rPr lang="en-US" dirty="0"/>
              <a:t>LAUSD Equitable Enrollment Resolution Collaborative Group</a:t>
            </a:r>
          </a:p>
          <a:p>
            <a:r>
              <a:rPr lang="en-US" dirty="0"/>
              <a:t>September 17, 2020</a:t>
            </a:r>
          </a:p>
        </p:txBody>
      </p:sp>
    </p:spTree>
    <p:extLst>
      <p:ext uri="{BB962C8B-B14F-4D97-AF65-F5344CB8AC3E}">
        <p14:creationId xmlns:p14="http://schemas.microsoft.com/office/powerpoint/2010/main" val="1498699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200"/>
              </a:spcBef>
            </a:pPr>
            <a:r>
              <a:rPr lang="en-US" dirty="0"/>
              <a:t>Chicago schools far more racially integrated than many selective magnet schools nationally.  </a:t>
            </a:r>
          </a:p>
          <a:p>
            <a:pPr>
              <a:spcBef>
                <a:spcPts val="2200"/>
              </a:spcBef>
            </a:pPr>
            <a:r>
              <a:rPr lang="en-US" dirty="0"/>
              <a:t>Highlighted in 2019 Brookings Institution</a:t>
            </a:r>
            <a:r>
              <a:rPr lang="en-US" dirty="0">
                <a:hlinkClick r:id="rId2"/>
              </a:rPr>
              <a:t> report </a:t>
            </a:r>
            <a:r>
              <a:rPr lang="en-US" dirty="0"/>
              <a:t>as an exemplar.</a:t>
            </a:r>
          </a:p>
          <a:p>
            <a:pPr>
              <a:spcBef>
                <a:spcPts val="2200"/>
              </a:spcBef>
            </a:pPr>
            <a:r>
              <a:rPr lang="en-US" u="sng" dirty="0">
                <a:hlinkClick r:id="rId3"/>
              </a:rPr>
              <a:t>Whitney Young</a:t>
            </a:r>
            <a:r>
              <a:rPr lang="en-US" dirty="0"/>
              <a:t> 29% Hispanic, 21% Black, 28% White, and 17% Asian.</a:t>
            </a:r>
          </a:p>
          <a:p>
            <a:pPr>
              <a:spcBef>
                <a:spcPts val="2200"/>
              </a:spcBef>
            </a:pPr>
            <a:r>
              <a:rPr lang="en-US" dirty="0"/>
              <a:t>Politically stable for more than a decade.</a:t>
            </a:r>
          </a:p>
        </p:txBody>
      </p:sp>
    </p:spTree>
    <p:extLst>
      <p:ext uri="{BB962C8B-B14F-4D97-AF65-F5344CB8AC3E}">
        <p14:creationId xmlns:p14="http://schemas.microsoft.com/office/powerpoint/2010/main" val="86794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Six Implications for LAUSD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/>
              <a:t>Come up with a definition of integration (perhaps 30-70% low income) as compared to a goal of making all schools 82% low-income. Racial diversity goals.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Add diversity criteria into all choice schools (not just magnets) and conduct weighted lotteries given that system-wide, there are 2.5 applicants for each slot.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For diversity, consider socioeconomic status in all schools (as well as race in magnet schools where legally permitted.)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Could use Census data employed in Chicago/San Antonio and supplement this with individual level data on parental education, which CA (rare among states) collects. 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Students composition is not enough. Make recommendations on inclusive pedagogy, curriculum and teaching staff.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Add attractive programs to reach a broader cross section of the population.  Survey parents on what offerings would be desirable. </a:t>
            </a:r>
          </a:p>
        </p:txBody>
      </p:sp>
    </p:spTree>
    <p:extLst>
      <p:ext uri="{BB962C8B-B14F-4D97-AF65-F5344CB8AC3E}">
        <p14:creationId xmlns:p14="http://schemas.microsoft.com/office/powerpoint/2010/main" val="590426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York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School Diversity Advisory Group, </a:t>
            </a:r>
            <a:r>
              <a:rPr lang="en-US" u="sng" dirty="0">
                <a:hlinkClick r:id="rId2"/>
              </a:rPr>
              <a:t>“Making the Grade: The Path to Real Integration and Equity for NYC Public School Students,”</a:t>
            </a:r>
            <a:r>
              <a:rPr lang="en-US" dirty="0"/>
              <a:t> February 2019.</a:t>
            </a:r>
          </a:p>
          <a:p>
            <a:r>
              <a:rPr lang="en-US" dirty="0"/>
              <a:t>School Diversity Advisory Group, “</a:t>
            </a:r>
            <a:r>
              <a:rPr lang="en-US" u="sng" dirty="0">
                <a:hlinkClick r:id="rId3"/>
              </a:rPr>
              <a:t>Making the Grade II: New Programs for Better Schools,” August 2019.</a:t>
            </a:r>
            <a:endParaRPr lang="en-US" dirty="0"/>
          </a:p>
          <a:p>
            <a:r>
              <a:rPr lang="en-US" dirty="0"/>
              <a:t>Richard D. Kahlenberg, </a:t>
            </a:r>
            <a:r>
              <a:rPr lang="en-US" u="sng" dirty="0">
                <a:hlinkClick r:id="rId4"/>
              </a:rPr>
              <a:t>“New York City should set ambitious diversity goals for public schools: New report by panel commissioned by mayor,”</a:t>
            </a:r>
            <a:r>
              <a:rPr lang="en-US" dirty="0"/>
              <a:t> Washington Post, February 12, 2019.</a:t>
            </a:r>
          </a:p>
          <a:p>
            <a:r>
              <a:rPr lang="en-US" dirty="0"/>
              <a:t>Richard D. Kahlenberg and Maya Wiley, </a:t>
            </a:r>
            <a:r>
              <a:rPr lang="en-US" u="sng" dirty="0">
                <a:hlinkClick r:id="rId5"/>
              </a:rPr>
              <a:t>“The integration imperative: New York City’s public schools must mix student populations far more effectively,”</a:t>
            </a:r>
            <a:r>
              <a:rPr lang="en-US" dirty="0"/>
              <a:t> February 19, 2019.</a:t>
            </a:r>
          </a:p>
          <a:p>
            <a:r>
              <a:rPr lang="en-US" dirty="0"/>
              <a:t>Richard D. Kahlenberg, </a:t>
            </a:r>
            <a:r>
              <a:rPr lang="en-US" u="sng" dirty="0">
                <a:hlinkClick r:id="rId6"/>
              </a:rPr>
              <a:t>“NYC school diversity panel recommends ending gifted programs in public schools.  One member explains the surprising decision,”</a:t>
            </a:r>
            <a:r>
              <a:rPr lang="en-US" dirty="0"/>
              <a:t> Washington Post, August 27, 2019.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45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Chicago and Los Angeles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Chicago</a:t>
            </a:r>
          </a:p>
          <a:p>
            <a:pPr lvl="1"/>
            <a:r>
              <a:rPr lang="en-US" dirty="0"/>
              <a:t>Chicago Public School, </a:t>
            </a:r>
            <a:r>
              <a:rPr lang="en-US" u="sng" dirty="0">
                <a:hlinkClick r:id="rId2"/>
              </a:rPr>
              <a:t>“A New Admissions Policy for Magnet, Selective Enrollment and other Options for Knowledge Schools and Programs,”</a:t>
            </a:r>
            <a:endParaRPr lang="en-US" dirty="0"/>
          </a:p>
          <a:p>
            <a:pPr lvl="1"/>
            <a:r>
              <a:rPr lang="en-US" dirty="0"/>
              <a:t>Richard D. Kahlenberg, </a:t>
            </a:r>
            <a:r>
              <a:rPr lang="en-US" u="sng" dirty="0">
                <a:hlinkClick r:id="rId3"/>
              </a:rPr>
              <a:t>“Elite, Separate, Unequal,”</a:t>
            </a:r>
            <a:r>
              <a:rPr lang="en-US" dirty="0"/>
              <a:t> New York Times, June 22, 2014</a:t>
            </a:r>
          </a:p>
          <a:p>
            <a:pPr lvl="1"/>
            <a:r>
              <a:rPr lang="en-US" dirty="0"/>
              <a:t>Richard V. Reeves and Ashley Schobert, </a:t>
            </a:r>
            <a:r>
              <a:rPr lang="en-US" u="sng" dirty="0">
                <a:hlinkClick r:id="rId4"/>
              </a:rPr>
              <a:t>“Elite elitist? Lessons for colleges from selective high schools,”</a:t>
            </a:r>
            <a:r>
              <a:rPr lang="en-US" dirty="0"/>
              <a:t> Brookings Institution, July 31, 2019.</a:t>
            </a:r>
          </a:p>
          <a:p>
            <a:pPr marL="0" indent="0">
              <a:buNone/>
            </a:pPr>
            <a:r>
              <a:rPr lang="en-US" dirty="0"/>
              <a:t>Los Angeles</a:t>
            </a:r>
          </a:p>
          <a:p>
            <a:pPr lvl="1"/>
            <a:r>
              <a:rPr lang="en-US" dirty="0"/>
              <a:t>Richard D. Kahlenberg, </a:t>
            </a:r>
            <a:r>
              <a:rPr lang="en-US" u="sng" dirty="0">
                <a:hlinkClick r:id="rId5"/>
              </a:rPr>
              <a:t>“School segregation isn’t a big issue in L.A. – but it should be.  N.Y. and Chicago are working to integrate schools, and L.A. should too.  Gonez’s proposal is a good first step,</a:t>
            </a:r>
            <a:r>
              <a:rPr lang="en-US" dirty="0"/>
              <a:t>” LA School Report, August 12, 2019.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851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York City School Diversity Advisory Group</a:t>
            </a:r>
          </a:p>
          <a:p>
            <a:endParaRPr lang="en-US" dirty="0"/>
          </a:p>
          <a:p>
            <a:r>
              <a:rPr lang="en-US" dirty="0"/>
              <a:t>Chicago Public Schools</a:t>
            </a:r>
          </a:p>
          <a:p>
            <a:endParaRPr lang="en-US" dirty="0"/>
          </a:p>
          <a:p>
            <a:r>
              <a:rPr lang="en-US" dirty="0"/>
              <a:t>Possible Lessons for Los Angeles Unified School District </a:t>
            </a:r>
          </a:p>
        </p:txBody>
      </p:sp>
    </p:spTree>
    <p:extLst>
      <p:ext uri="{BB962C8B-B14F-4D97-AF65-F5344CB8AC3E}">
        <p14:creationId xmlns:p14="http://schemas.microsoft.com/office/powerpoint/2010/main" val="509590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York City School Diversity Advisory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Appointed by Mayor Bill de Blasio and Schools Chancellor Richard Carranza </a:t>
            </a:r>
          </a:p>
          <a:p>
            <a:r>
              <a:rPr lang="en-US" dirty="0"/>
              <a:t>Spurred in part by </a:t>
            </a:r>
            <a:r>
              <a:rPr lang="en-US" u="sng" dirty="0">
                <a:hlinkClick r:id="rId2"/>
              </a:rPr>
              <a:t>research</a:t>
            </a:r>
            <a:r>
              <a:rPr lang="en-US" dirty="0"/>
              <a:t> by UCLA’s Gary Orfield finding New York State has the most segregated schools in the country. </a:t>
            </a:r>
          </a:p>
          <a:p>
            <a:r>
              <a:rPr lang="en-US" dirty="0"/>
              <a:t>Chaired by Maya Wiley, New School; Hazel Dukes, NAACP; and Jose Calderon, Hispanic Federation.  </a:t>
            </a:r>
          </a:p>
          <a:p>
            <a:r>
              <a:rPr lang="en-US" dirty="0"/>
              <a:t>45 members included researchers, school principals, teachers, parents, civil rights activists, teacher union leaders, and students.</a:t>
            </a:r>
          </a:p>
          <a:p>
            <a:r>
              <a:rPr lang="en-US" dirty="0"/>
              <a:t>5 member executive committee took the lead on writing and framing of two reports making recommendations.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054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Used to Determine NYC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Asked for research on demographics and student outcomes</a:t>
            </a:r>
          </a:p>
          <a:p>
            <a:r>
              <a:rPr lang="en-US" dirty="0"/>
              <a:t>Executive committee and chairs tried to build consensus around research-based recommendations.</a:t>
            </a:r>
          </a:p>
          <a:p>
            <a:r>
              <a:rPr lang="en-US" dirty="0"/>
              <a:t>Decided to break recommendations into two phases:  </a:t>
            </a:r>
          </a:p>
          <a:p>
            <a:pPr lvl="1"/>
            <a:r>
              <a:rPr lang="en-US" dirty="0"/>
              <a:t>Phase I: Somewhat controversial recommendations around integration (February 2019); </a:t>
            </a:r>
          </a:p>
          <a:p>
            <a:pPr lvl="1"/>
            <a:r>
              <a:rPr lang="en-US" dirty="0"/>
              <a:t>Phase II: Highly controversial recommendations around reforms to gifted and talented programs and selective (“screened”) middle schools and high schools (August 2019).</a:t>
            </a:r>
          </a:p>
        </p:txBody>
      </p:sp>
    </p:spTree>
    <p:extLst>
      <p:ext uri="{BB962C8B-B14F-4D97-AF65-F5344CB8AC3E}">
        <p14:creationId xmlns:p14="http://schemas.microsoft.com/office/powerpoint/2010/main" val="886630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research findings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6791" y="1825625"/>
            <a:ext cx="647841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55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5349240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3400" dirty="0"/>
              <a:t>Address both racial and socioeconomic integration.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/>
              <a:t>NYC should adopt a socioeconomic school integration definition of 30-70% low income (rather than having all schools reflect district average of 74% low income) based on research on harms of concentrated poverty and benefits of diversity. (Consistent with San Antonio: 93% low-income, yet defining integrated as 50-60% low income).  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/>
              <a:t>Acknowledge not all NYC schools will meet goal, but can start in 9 of 32 community districts with sufficient diversity.  These 9 community districts educate more than 300,000 students. 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/>
              <a:t>Recommended weighted lotteries in choice schools.  Choice without fairness guidelines can actually increase segregation.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/>
              <a:t>Recommendations went beyond just student composition and included a number of recommendations to create culturally affirming schools through inclusive pedagogy and curriculum and concerted efforts to increase faculty diversity</a:t>
            </a:r>
          </a:p>
        </p:txBody>
      </p:sp>
    </p:spTree>
    <p:extLst>
      <p:ext uri="{BB962C8B-B14F-4D97-AF65-F5344CB8AC3E}">
        <p14:creationId xmlns:p14="http://schemas.microsoft.com/office/powerpoint/2010/main" val="627288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Mayor de Blasio </a:t>
            </a:r>
            <a:r>
              <a:rPr lang="en-US" u="sng" dirty="0">
                <a:hlinkClick r:id="rId2"/>
              </a:rPr>
              <a:t>adopted</a:t>
            </a:r>
            <a:r>
              <a:rPr lang="en-US" dirty="0"/>
              <a:t> 62 of 67 recommendations in June 2019.  Funded planning grants to community districts to begin work of developing plans.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Second report’s recommendations to cut back on gifted and talented testing of four year olds and academic screens in middle school proved far more controversial and have not been implemented.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68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Chicago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process: School District declared “unitary” so racial quotas for magnet and selective schools came to an end.</a:t>
            </a:r>
          </a:p>
          <a:p>
            <a:endParaRPr lang="en-US" dirty="0"/>
          </a:p>
          <a:p>
            <a:r>
              <a:rPr lang="en-US" dirty="0"/>
              <a:t>Chicago wanted to preserve diversity so asked me to help make recommendations in 2008-2009.</a:t>
            </a:r>
          </a:p>
        </p:txBody>
      </p:sp>
    </p:spTree>
    <p:extLst>
      <p:ext uri="{BB962C8B-B14F-4D97-AF65-F5344CB8AC3E}">
        <p14:creationId xmlns:p14="http://schemas.microsoft.com/office/powerpoint/2010/main" val="1749678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Chicago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Use socioeconomic factors to promote racial and socioeconomic diversity.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Six factors:  median family income, average level of education attained by parents, percentage of single-family homes, percentage of homes where English is not the first language, percentage of homeowner-occupied residences, and school achievement scores by attendance area.  Equally weight and divide into four socioeconomic tiers.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Goal was not perfect socioeconomic representation in a district 78% low income.  For example, Whitney Young magnet </a:t>
            </a:r>
            <a:r>
              <a:rPr lang="en-US" u="sng" dirty="0">
                <a:hlinkClick r:id="rId2"/>
              </a:rPr>
              <a:t>38% low income.</a:t>
            </a:r>
            <a:r>
              <a:rPr lang="en-US" dirty="0"/>
              <a:t> 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22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1049</Words>
  <Application>Microsoft Macintosh PowerPoint</Application>
  <PresentationFormat>Widescreen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 Tale of Three Cities: NYC, Chicago, and LA</vt:lpstr>
      <vt:lpstr>Overview</vt:lpstr>
      <vt:lpstr>New York City School Diversity Advisory Group</vt:lpstr>
      <vt:lpstr>Processes Used to Determine NYC recommendations</vt:lpstr>
      <vt:lpstr>Key research findings</vt:lpstr>
      <vt:lpstr>Recommendations</vt:lpstr>
      <vt:lpstr>Outcomes</vt:lpstr>
      <vt:lpstr>Chicago Process</vt:lpstr>
      <vt:lpstr>Chicago Recommendations</vt:lpstr>
      <vt:lpstr>Outcomes</vt:lpstr>
      <vt:lpstr>Six Implications for LAUSD</vt:lpstr>
      <vt:lpstr>New York Resources</vt:lpstr>
      <vt:lpstr>Chicago and Los Angeles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Chau, Derrick</cp:lastModifiedBy>
  <cp:revision>8</cp:revision>
  <dcterms:created xsi:type="dcterms:W3CDTF">2020-09-16T21:32:58Z</dcterms:created>
  <dcterms:modified xsi:type="dcterms:W3CDTF">2020-09-17T22:37:12Z</dcterms:modified>
</cp:coreProperties>
</file>